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handoutMasterIdLst>
    <p:handoutMasterId r:id="rId11"/>
  </p:handoutMasterIdLst>
  <p:sldIdLst>
    <p:sldId id="256" r:id="rId2"/>
    <p:sldId id="258" r:id="rId3"/>
    <p:sldId id="259" r:id="rId4"/>
    <p:sldId id="261" r:id="rId5"/>
    <p:sldId id="269" r:id="rId6"/>
    <p:sldId id="265" r:id="rId7"/>
    <p:sldId id="266" r:id="rId8"/>
    <p:sldId id="267" r:id="rId9"/>
    <p:sldId id="268" r:id="rId10"/>
  </p:sldIdLst>
  <p:sldSz cx="9144000" cy="6858000" type="screen4x3"/>
  <p:notesSz cx="6858000" cy="994568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7213"/>
            <a:ext cx="29718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447213"/>
            <a:ext cx="29718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9FFDAD8C-27A6-48CA-8AE9-06F295070A7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AADA07E-47F0-4321-8740-645590F923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BA9BC1-31B7-479F-8D05-2C25618DF0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20020B-D066-47FB-8E5B-3780FE9FD9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F0CA1DB-A4BB-4FB1-B809-223B877B3E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08B4453-DF7C-4016-AC69-F59999399B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3FE8C7-D50C-4A5D-8920-1AB3D6E503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E6044D-E60E-485B-ADC9-BBB0D3BED2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3681FC-CFBC-4C13-AD17-3A379D7B12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F61677-7878-48FF-9E76-3B5F076BB6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B817F8-72F9-4E17-9E7B-CBF66141C5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21E161-370E-4294-A941-BA3D8EB04B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3AC1B8-9A50-4270-8738-DB399703BD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727E3C-BC8D-4463-B171-B5EF276ECA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D90D5E95-47A6-49A2-9789-778BE21CA8C3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4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305800" cy="6248400"/>
          </a:xfrm>
        </p:spPr>
        <p:txBody>
          <a:bodyPr/>
          <a:lstStyle/>
          <a:p>
            <a:r>
              <a:rPr lang="en-GB" dirty="0" smtClean="0"/>
              <a:t>Counting </a:t>
            </a:r>
            <a:r>
              <a:rPr lang="en-GB" dirty="0"/>
              <a:t>Sheep: </a:t>
            </a:r>
            <a:br>
              <a:rPr lang="en-GB" dirty="0"/>
            </a:br>
            <a:r>
              <a:rPr lang="en-GB" dirty="0"/>
              <a:t>a thousand years of farming and land use change in Loweswater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sz="3200" dirty="0"/>
              <a:t>Extracts from a talk given at Loweswater by Angus Winchester, 16 December 2008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opeland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5699125" cy="6858000"/>
          </a:xfrm>
          <a:noFill/>
          <a:ln/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5943600" y="4724400"/>
            <a:ext cx="29718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/>
              <a:t>Hunting forest and summer pastures: Loweswater in relation to Copeland Forest</a:t>
            </a:r>
            <a:endParaRPr lang="en-US" sz="2400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 rot="3477870">
            <a:off x="2297113" y="1606550"/>
            <a:ext cx="1828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solidFill>
                  <a:srgbClr val="FF0000"/>
                </a:solidFill>
                <a:latin typeface="Arial" charset="0"/>
                <a:cs typeface="Arial" charset="0"/>
              </a:rPr>
              <a:t>separated from forest 1230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6019800" y="381000"/>
            <a:ext cx="152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E = ‘erg’ place-name</a:t>
            </a:r>
            <a:endParaRPr lang="en-US"/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2514600" y="2286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solidFill>
                  <a:srgbClr val="FF0000"/>
                </a:solidFill>
              </a:rPr>
              <a:t>E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914400" y="20574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solidFill>
                  <a:srgbClr val="FF0000"/>
                </a:solidFill>
              </a:rPr>
              <a:t>E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762000" y="1981200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solidFill>
                  <a:srgbClr val="FF0000"/>
                </a:solidFill>
              </a:rPr>
              <a:t>E</a:t>
            </a:r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371600"/>
          </a:xfrm>
        </p:spPr>
        <p:txBody>
          <a:bodyPr/>
          <a:lstStyle/>
          <a:p>
            <a:r>
              <a:rPr lang="en-GB"/>
              <a:t>Colonisation, 1150-1300</a:t>
            </a:r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6400800" y="1905000"/>
            <a:ext cx="2590800" cy="4724400"/>
          </a:xfrm>
        </p:spPr>
        <p:txBody>
          <a:bodyPr/>
          <a:lstStyle/>
          <a:p>
            <a:r>
              <a:rPr lang="en-GB" sz="2800"/>
              <a:t>Mosser (</a:t>
            </a:r>
            <a:r>
              <a:rPr lang="en-GB" sz="2800" i="1"/>
              <a:t>mos-erg</a:t>
            </a:r>
            <a:r>
              <a:rPr lang="en-GB" sz="2800"/>
              <a:t>) granted c.1200</a:t>
            </a:r>
          </a:p>
          <a:p>
            <a:pPr>
              <a:buFont typeface="Wingdings" pitchFamily="2" charset="2"/>
              <a:buNone/>
            </a:pPr>
            <a:endParaRPr lang="en-GB" sz="2800"/>
          </a:p>
          <a:p>
            <a:r>
              <a:rPr lang="en-GB" sz="2800"/>
              <a:t>Dispute over rights in Waterend wood area, 1290</a:t>
            </a:r>
            <a:endParaRPr lang="en-US" sz="2800"/>
          </a:p>
        </p:txBody>
      </p:sp>
      <p:pic>
        <p:nvPicPr>
          <p:cNvPr id="15366" name="Picture 6" descr="Mosser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" y="1524000"/>
            <a:ext cx="6172200" cy="5202238"/>
          </a:xfrm>
          <a:noFill/>
          <a:ln/>
        </p:spPr>
      </p:pic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3505200" y="4800600"/>
            <a:ext cx="236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solidFill>
                  <a:schemeClr val="bg1"/>
                </a:solidFill>
              </a:rPr>
              <a:t>‘Waterend wood’</a:t>
            </a:r>
            <a:endParaRPr lang="en-US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/>
              <a:t>Two Elizabethan Loweswater farmers</a:t>
            </a:r>
            <a:endParaRPr lang="en-US" sz="4000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4038600" cy="46482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sz="2400"/>
              <a:t>John Wilson, d. Dec. 1592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GB" sz="2400"/>
          </a:p>
          <a:p>
            <a:pPr>
              <a:lnSpc>
                <a:spcPct val="90000"/>
              </a:lnSpc>
            </a:pPr>
            <a:r>
              <a:rPr lang="en-GB" sz="2400"/>
              <a:t>2 horses, 1 mare</a:t>
            </a:r>
          </a:p>
          <a:p>
            <a:pPr>
              <a:lnSpc>
                <a:spcPct val="90000"/>
              </a:lnSpc>
            </a:pPr>
            <a:r>
              <a:rPr lang="en-GB" sz="2400"/>
              <a:t>2 oxen</a:t>
            </a:r>
          </a:p>
          <a:p>
            <a:pPr>
              <a:lnSpc>
                <a:spcPct val="90000"/>
              </a:lnSpc>
            </a:pPr>
            <a:r>
              <a:rPr lang="en-GB" sz="2400"/>
              <a:t>5 kyne</a:t>
            </a:r>
          </a:p>
          <a:p>
            <a:pPr>
              <a:lnSpc>
                <a:spcPct val="90000"/>
              </a:lnSpc>
            </a:pPr>
            <a:r>
              <a:rPr lang="en-GB" sz="2400"/>
              <a:t>2 ‘whyes’ [heifers]</a:t>
            </a:r>
          </a:p>
          <a:p>
            <a:pPr>
              <a:lnSpc>
                <a:spcPct val="90000"/>
              </a:lnSpc>
            </a:pPr>
            <a:r>
              <a:rPr lang="en-GB" sz="2400"/>
              <a:t>4 young cattle</a:t>
            </a:r>
          </a:p>
          <a:p>
            <a:pPr>
              <a:lnSpc>
                <a:spcPct val="90000"/>
              </a:lnSpc>
            </a:pPr>
            <a:r>
              <a:rPr lang="en-GB" sz="2400"/>
              <a:t>3 calves</a:t>
            </a:r>
          </a:p>
          <a:p>
            <a:pPr>
              <a:lnSpc>
                <a:spcPct val="90000"/>
              </a:lnSpc>
            </a:pPr>
            <a:r>
              <a:rPr lang="en-GB" sz="2400"/>
              <a:t>36 old sheep</a:t>
            </a:r>
          </a:p>
          <a:p>
            <a:pPr>
              <a:lnSpc>
                <a:spcPct val="90000"/>
              </a:lnSpc>
            </a:pPr>
            <a:r>
              <a:rPr lang="en-GB" sz="2400"/>
              <a:t>19 ‘hodges’ [hoggs]</a:t>
            </a:r>
            <a:endParaRPr lang="en-US" sz="2400"/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sz="2400"/>
              <a:t>James Hudson, d. May 1589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GB" sz="24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sz="2400"/>
              <a:t>1 horse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sz="2400"/>
              <a:t>2 oxen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sz="2400"/>
              <a:t>6 kyne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sz="2400"/>
              <a:t>5 young cattle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GB" sz="24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GB" sz="24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sz="2400"/>
              <a:t>85 old sheep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sz="2400"/>
              <a:t>27 lambs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r>
              <a:rPr lang="en-GB"/>
              <a:t>Traditional farming system</a:t>
            </a: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257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2800"/>
              <a:t>Subsistence arable</a:t>
            </a:r>
          </a:p>
          <a:p>
            <a:pPr lvl="1">
              <a:lnSpc>
                <a:spcPct val="80000"/>
              </a:lnSpc>
            </a:pPr>
            <a:r>
              <a:rPr lang="en-GB" sz="2400"/>
              <a:t>Mainly oats (‘havver’); some barley (‘bigg’); little wheat</a:t>
            </a:r>
          </a:p>
          <a:p>
            <a:pPr lvl="1">
              <a:lnSpc>
                <a:spcPct val="80000"/>
              </a:lnSpc>
            </a:pPr>
            <a:r>
              <a:rPr lang="en-GB" sz="2400"/>
              <a:t>Intensively-cultivated home fields; long ley rotations (‘outfield’; ‘leys’)</a:t>
            </a:r>
          </a:p>
          <a:p>
            <a:pPr>
              <a:lnSpc>
                <a:spcPct val="80000"/>
              </a:lnSpc>
            </a:pPr>
            <a:r>
              <a:rPr lang="en-GB" sz="2800"/>
              <a:t>Meadows</a:t>
            </a:r>
          </a:p>
          <a:p>
            <a:pPr lvl="1">
              <a:lnSpc>
                <a:spcPct val="80000"/>
              </a:lnSpc>
            </a:pPr>
            <a:r>
              <a:rPr lang="en-GB" sz="2400"/>
              <a:t>Hay for winter fodder</a:t>
            </a:r>
          </a:p>
          <a:p>
            <a:pPr lvl="1">
              <a:lnSpc>
                <a:spcPct val="80000"/>
              </a:lnSpc>
            </a:pPr>
            <a:r>
              <a:rPr lang="en-GB" sz="2400"/>
              <a:t>Aftermath (‘fogg’) vital grazing</a:t>
            </a:r>
          </a:p>
          <a:p>
            <a:pPr>
              <a:lnSpc>
                <a:spcPct val="80000"/>
              </a:lnSpc>
            </a:pPr>
            <a:r>
              <a:rPr lang="en-GB" sz="2800"/>
              <a:t>Cattle</a:t>
            </a:r>
          </a:p>
          <a:p>
            <a:pPr lvl="1">
              <a:lnSpc>
                <a:spcPct val="80000"/>
              </a:lnSpc>
            </a:pPr>
            <a:r>
              <a:rPr lang="en-GB" sz="2400"/>
              <a:t>Small breeding herd; trade in young stock</a:t>
            </a:r>
          </a:p>
          <a:p>
            <a:pPr>
              <a:lnSpc>
                <a:spcPct val="80000"/>
              </a:lnSpc>
            </a:pPr>
            <a:r>
              <a:rPr lang="en-GB" sz="2800"/>
              <a:t>Sheep</a:t>
            </a:r>
          </a:p>
          <a:p>
            <a:pPr lvl="1">
              <a:lnSpc>
                <a:spcPct val="80000"/>
              </a:lnSpc>
            </a:pPr>
            <a:r>
              <a:rPr lang="en-GB" sz="2400"/>
              <a:t>Wool-producing flock (large proportion of wethers)</a:t>
            </a:r>
          </a:p>
          <a:p>
            <a:pPr lvl="1">
              <a:lnSpc>
                <a:spcPct val="80000"/>
              </a:lnSpc>
            </a:pPr>
            <a:r>
              <a:rPr lang="en-GB" sz="2400"/>
              <a:t>Away-wintering of hoggs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endParaRPr lang="en-US" sz="2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r>
              <a:rPr lang="en-GB" sz="3600"/>
              <a:t>1839 sheep numbers</a:t>
            </a:r>
            <a:endParaRPr lang="en-US" sz="3600"/>
          </a:p>
        </p:txBody>
      </p:sp>
      <p:graphicFrame>
        <p:nvGraphicFramePr>
          <p:cNvPr id="29701" name="Object 5"/>
          <p:cNvGraphicFramePr>
            <a:graphicFrameLocks noChangeAspect="1"/>
          </p:cNvGraphicFramePr>
          <p:nvPr>
            <p:ph idx="1"/>
          </p:nvPr>
        </p:nvGraphicFramePr>
        <p:xfrm>
          <a:off x="457200" y="2160588"/>
          <a:ext cx="4876800" cy="2225675"/>
        </p:xfrm>
        <a:graphic>
          <a:graphicData uri="http://schemas.openxmlformats.org/presentationml/2006/ole">
            <p:oleObj spid="_x0000_s29701" name="Chart" r:id="rId3" imgW="5886450" imgH="2686050" progId="Excel.Sheet.8">
              <p:embed/>
            </p:oleObj>
          </a:graphicData>
        </a:graphic>
      </p:graphicFrame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2590800" y="2133600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solidFill>
                  <a:srgbClr val="FF0000"/>
                </a:solidFill>
              </a:rPr>
              <a:t>0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3505200" y="3429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solidFill>
                  <a:srgbClr val="FF0000"/>
                </a:solidFill>
              </a:rPr>
              <a:t>50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2438400" y="40386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solidFill>
                  <a:srgbClr val="FF0000"/>
                </a:solidFill>
              </a:rPr>
              <a:t>100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1600200" y="38100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solidFill>
                  <a:srgbClr val="FF0000"/>
                </a:solidFill>
              </a:rPr>
              <a:t>200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1371600" y="30480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solidFill>
                  <a:srgbClr val="FF0000"/>
                </a:solidFill>
              </a:rPr>
              <a:t>300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29708" name="Text Box 12"/>
          <p:cNvSpPr txBox="1">
            <a:spLocks noChangeArrowheads="1"/>
          </p:cNvSpPr>
          <p:nvPr/>
        </p:nvSpPr>
        <p:spPr bwMode="auto">
          <a:xfrm>
            <a:off x="1447800" y="25908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solidFill>
                  <a:srgbClr val="FF0000"/>
                </a:solidFill>
              </a:rPr>
              <a:t>400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1600200" y="23622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solidFill>
                  <a:srgbClr val="FF0000"/>
                </a:solidFill>
              </a:rPr>
              <a:t>500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29710" name="Text Box 14"/>
          <p:cNvSpPr txBox="1">
            <a:spLocks noChangeArrowheads="1"/>
          </p:cNvSpPr>
          <p:nvPr/>
        </p:nvSpPr>
        <p:spPr bwMode="auto">
          <a:xfrm>
            <a:off x="533400" y="4572000"/>
            <a:ext cx="472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Proportions in flocks of different sizes</a:t>
            </a:r>
            <a:endParaRPr lang="en-US"/>
          </a:p>
        </p:txBody>
      </p:sp>
      <p:sp>
        <p:nvSpPr>
          <p:cNvPr id="29711" name="Text Box 15"/>
          <p:cNvSpPr txBox="1">
            <a:spLocks noChangeArrowheads="1"/>
          </p:cNvSpPr>
          <p:nvPr/>
        </p:nvSpPr>
        <p:spPr bwMode="auto">
          <a:xfrm>
            <a:off x="5867400" y="2286000"/>
            <a:ext cx="2819400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/>
              <a:t>In 1839 it was estimated that there were 6,224 sheep in the township, in the hands of 30 owners.</a:t>
            </a:r>
          </a:p>
          <a:p>
            <a:pPr>
              <a:spcBef>
                <a:spcPct val="50000"/>
              </a:spcBef>
            </a:pPr>
            <a:endParaRPr lang="en-GB" sz="2000"/>
          </a:p>
        </p:txBody>
      </p:sp>
      <p:sp>
        <p:nvSpPr>
          <p:cNvPr id="29712" name="Text Box 16"/>
          <p:cNvSpPr txBox="1">
            <a:spLocks noChangeArrowheads="1"/>
          </p:cNvSpPr>
          <p:nvPr/>
        </p:nvSpPr>
        <p:spPr bwMode="auto">
          <a:xfrm>
            <a:off x="4953000" y="4648200"/>
            <a:ext cx="38100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/>
              <a:t>The largest flocks were:</a:t>
            </a:r>
          </a:p>
          <a:p>
            <a:endParaRPr lang="en-GB"/>
          </a:p>
          <a:p>
            <a:r>
              <a:rPr lang="en-GB"/>
              <a:t>William Simon [Kirkhead]: 1,200</a:t>
            </a:r>
          </a:p>
          <a:p>
            <a:r>
              <a:rPr lang="en-GB"/>
              <a:t>Jonathan Rowlin [Godferhead]: 700</a:t>
            </a:r>
          </a:p>
          <a:p>
            <a:r>
              <a:rPr lang="en-GB"/>
              <a:t>Jonathan Pearson [Park]: 550</a:t>
            </a:r>
          </a:p>
          <a:p>
            <a:r>
              <a:rPr lang="en-GB"/>
              <a:t>Joseph Walker [High Nook]: 500</a:t>
            </a:r>
            <a:endParaRPr lang="en-US"/>
          </a:p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/>
              <a:t>Loweswater: acreage under crops, 1867-1917</a:t>
            </a:r>
            <a:endParaRPr lang="en-US" sz="4000"/>
          </a:p>
        </p:txBody>
      </p:sp>
      <p:graphicFrame>
        <p:nvGraphicFramePr>
          <p:cNvPr id="30724" name="Object 4"/>
          <p:cNvGraphicFramePr>
            <a:graphicFrameLocks noChangeAspect="1"/>
          </p:cNvGraphicFramePr>
          <p:nvPr>
            <p:ph idx="1"/>
          </p:nvPr>
        </p:nvGraphicFramePr>
        <p:xfrm>
          <a:off x="814388" y="1981200"/>
          <a:ext cx="7515225" cy="4114800"/>
        </p:xfrm>
        <a:graphic>
          <a:graphicData uri="http://schemas.openxmlformats.org/presentationml/2006/ole">
            <p:oleObj spid="_x0000_s30724" name="Chart" r:id="rId3" imgW="4905375" imgH="2686050" progId="Excel.Sheet.8">
              <p:embed/>
            </p:oleObj>
          </a:graphicData>
        </a:graphic>
      </p:graphicFrame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1524000" y="6172200"/>
            <a:ext cx="53340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 1867	 1877	1887	1897	1907	1917</a:t>
            </a:r>
            <a:endParaRPr lang="en-US"/>
          </a:p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Loweswater: cattle, 1867-1917</a:t>
            </a:r>
            <a:endParaRPr lang="en-US"/>
          </a:p>
        </p:txBody>
      </p:sp>
      <p:graphicFrame>
        <p:nvGraphicFramePr>
          <p:cNvPr id="32774" name="Object 6"/>
          <p:cNvGraphicFramePr>
            <a:graphicFrameLocks noChangeAspect="1"/>
          </p:cNvGraphicFramePr>
          <p:nvPr>
            <p:ph idx="1"/>
          </p:nvPr>
        </p:nvGraphicFramePr>
        <p:xfrm>
          <a:off x="814388" y="1981200"/>
          <a:ext cx="7515225" cy="4114800"/>
        </p:xfrm>
        <a:graphic>
          <a:graphicData uri="http://schemas.openxmlformats.org/presentationml/2006/ole">
            <p:oleObj spid="_x0000_s32774" name="Chart" r:id="rId3" imgW="4905375" imgH="2686050" progId="Excel.Sheet.8">
              <p:embed/>
            </p:oleObj>
          </a:graphicData>
        </a:graphic>
      </p:graphicFrame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1371600" y="5943600"/>
            <a:ext cx="54864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  1867      1877	  1887	  1897	  1907	   1917</a:t>
            </a:r>
            <a:endParaRPr lang="en-US"/>
          </a:p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/>
              <a:t>Loweswater: sheep numbers,</a:t>
            </a:r>
            <a:br>
              <a:rPr lang="en-GB" sz="4000"/>
            </a:br>
            <a:r>
              <a:rPr lang="en-GB" sz="4000"/>
              <a:t> 1867-1917</a:t>
            </a:r>
            <a:endParaRPr lang="en-US" sz="4000"/>
          </a:p>
        </p:txBody>
      </p:sp>
      <p:graphicFrame>
        <p:nvGraphicFramePr>
          <p:cNvPr id="34819" name="Object 3"/>
          <p:cNvGraphicFramePr>
            <a:graphicFrameLocks noChangeAspect="1"/>
          </p:cNvGraphicFramePr>
          <p:nvPr>
            <p:ph idx="1"/>
          </p:nvPr>
        </p:nvGraphicFramePr>
        <p:xfrm>
          <a:off x="457200" y="1785938"/>
          <a:ext cx="8153400" cy="4464050"/>
        </p:xfrm>
        <a:graphic>
          <a:graphicData uri="http://schemas.openxmlformats.org/presentationml/2006/ole">
            <p:oleObj spid="_x0000_s34819" name="Chart" r:id="rId3" imgW="4905375" imgH="2686050" progId="Excel.Sheet.8">
              <p:embed/>
            </p:oleObj>
          </a:graphicData>
        </a:graphic>
      </p:graphicFrame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1219200" y="6248400"/>
            <a:ext cx="571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   1867	   1877	    1887	    1897	    1907	    1917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1161</TotalTime>
  <Words>267</Words>
  <Application>Microsoft PowerPoint</Application>
  <PresentationFormat>On-screen Show (4:3)</PresentationFormat>
  <Paragraphs>67</Paragraphs>
  <Slides>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Textured</vt:lpstr>
      <vt:lpstr>Chart</vt:lpstr>
      <vt:lpstr>Counting Sheep:  a thousand years of farming and land use change in Loweswater  Extracts from a talk given at Loweswater by Angus Winchester, 16 December 2008</vt:lpstr>
      <vt:lpstr>Slide 2</vt:lpstr>
      <vt:lpstr>Colonisation, 1150-1300</vt:lpstr>
      <vt:lpstr>Two Elizabethan Loweswater farmers</vt:lpstr>
      <vt:lpstr>Traditional farming system</vt:lpstr>
      <vt:lpstr>1839 sheep numbers</vt:lpstr>
      <vt:lpstr>Loweswater: acreage under crops, 1867-1917</vt:lpstr>
      <vt:lpstr>Loweswater: cattle, 1867-1917</vt:lpstr>
      <vt:lpstr>Loweswater: sheep numbers,  1867-1917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tsouvali</cp:lastModifiedBy>
  <cp:revision>15</cp:revision>
  <cp:lastPrinted>1601-01-01T00:00:00Z</cp:lastPrinted>
  <dcterms:created xsi:type="dcterms:W3CDTF">1601-01-01T00:00:00Z</dcterms:created>
  <dcterms:modified xsi:type="dcterms:W3CDTF">2009-02-03T15:18:56Z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